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0" r:id="rId8"/>
    <p:sldId id="266" r:id="rId9"/>
    <p:sldId id="265" r:id="rId10"/>
    <p:sldId id="263" r:id="rId11"/>
    <p:sldId id="262" r:id="rId12"/>
    <p:sldId id="267" r:id="rId13"/>
    <p:sldId id="269" r:id="rId14"/>
    <p:sldId id="270" r:id="rId15"/>
  </p:sldIdLst>
  <p:sldSz cx="18288000" cy="10287000"/>
  <p:notesSz cx="6858000" cy="9144000"/>
  <p:embeddedFontLs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  <p:embeddedFont>
      <p:font typeface="Poppins Medium" panose="000006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ycopendata.socrata.com/Social-Services/311-Service-Requests-from-2010-to-Present/erm2-nwe9/about_dat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0620116" y="3063030"/>
            <a:ext cx="10253376" cy="4194563"/>
          </a:xfrm>
          <a:custGeom>
            <a:avLst/>
            <a:gdLst/>
            <a:ahLst/>
            <a:cxnLst/>
            <a:rect l="l" t="t" r="r" b="b"/>
            <a:pathLst>
              <a:path w="10253376" h="4194563">
                <a:moveTo>
                  <a:pt x="10253376" y="0"/>
                </a:moveTo>
                <a:lnTo>
                  <a:pt x="0" y="0"/>
                </a:lnTo>
                <a:lnTo>
                  <a:pt x="0" y="4194563"/>
                </a:lnTo>
                <a:lnTo>
                  <a:pt x="10253376" y="4194563"/>
                </a:lnTo>
                <a:lnTo>
                  <a:pt x="102533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18" y="5922779"/>
            <a:ext cx="3502287" cy="4364221"/>
          </a:xfrm>
          <a:custGeom>
            <a:avLst/>
            <a:gdLst/>
            <a:ahLst/>
            <a:cxnLst/>
            <a:rect l="l" t="t" r="r" b="b"/>
            <a:pathLst>
              <a:path w="3502287" h="4364221">
                <a:moveTo>
                  <a:pt x="0" y="0"/>
                </a:moveTo>
                <a:lnTo>
                  <a:pt x="3502287" y="0"/>
                </a:lnTo>
                <a:lnTo>
                  <a:pt x="3502287" y="4364221"/>
                </a:lnTo>
                <a:lnTo>
                  <a:pt x="0" y="436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00805" y="1095375"/>
            <a:ext cx="10428815" cy="194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1C1B21"/>
                </a:solidFill>
                <a:latin typeface="Poppins Bold"/>
              </a:rPr>
              <a:t>NYC Noise Complaints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7041" y="4335279"/>
            <a:ext cx="13276344" cy="322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B21"/>
                </a:solidFill>
                <a:latin typeface="Poppins"/>
              </a:rPr>
              <a:t>An Analysis for Effective Interventions</a:t>
            </a:r>
          </a:p>
          <a:p>
            <a:pPr algn="ctr">
              <a:lnSpc>
                <a:spcPts val="5000"/>
              </a:lnSpc>
            </a:pPr>
            <a:endParaRPr lang="en-US" sz="5000">
              <a:solidFill>
                <a:srgbClr val="1C1B21"/>
              </a:solidFill>
              <a:latin typeface="Poppins"/>
            </a:endParaR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B21"/>
                </a:solidFill>
                <a:latin typeface="Poppins"/>
              </a:rPr>
              <a:t>Presented by: Nikhil Doye</a:t>
            </a:r>
          </a:p>
          <a:p>
            <a:pPr algn="ctr">
              <a:lnSpc>
                <a:spcPts val="5000"/>
              </a:lnSpc>
            </a:pPr>
            <a:endParaRPr lang="en-US" sz="5000">
              <a:solidFill>
                <a:srgbClr val="1C1B21"/>
              </a:solidFill>
              <a:latin typeface="Poppins"/>
            </a:endParaR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B21"/>
                </a:solidFill>
                <a:latin typeface="Poppins"/>
              </a:rPr>
              <a:t>Date: 06/28/2024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416" y="3763502"/>
            <a:ext cx="17955550" cy="2832681"/>
          </a:xfrm>
          <a:custGeom>
            <a:avLst/>
            <a:gdLst/>
            <a:ahLst/>
            <a:cxnLst/>
            <a:rect l="l" t="t" r="r" b="b"/>
            <a:pathLst>
              <a:path w="17955550" h="2832681">
                <a:moveTo>
                  <a:pt x="0" y="0"/>
                </a:moveTo>
                <a:lnTo>
                  <a:pt x="17955551" y="0"/>
                </a:lnTo>
                <a:lnTo>
                  <a:pt x="17955551" y="2832681"/>
                </a:lnTo>
                <a:lnTo>
                  <a:pt x="0" y="283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3456" y="744843"/>
            <a:ext cx="1248108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Implement Noise Control Measures During Peak Complaint Hours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4035013" y="7741441"/>
            <a:ext cx="22323013" cy="9132142"/>
          </a:xfrm>
          <a:custGeom>
            <a:avLst/>
            <a:gdLst/>
            <a:ahLst/>
            <a:cxnLst/>
            <a:rect l="l" t="t" r="r" b="b"/>
            <a:pathLst>
              <a:path w="22323013" h="9132142">
                <a:moveTo>
                  <a:pt x="22323013" y="0"/>
                </a:moveTo>
                <a:lnTo>
                  <a:pt x="0" y="0"/>
                </a:lnTo>
                <a:lnTo>
                  <a:pt x="0" y="9132142"/>
                </a:lnTo>
                <a:lnTo>
                  <a:pt x="22323013" y="9132142"/>
                </a:lnTo>
                <a:lnTo>
                  <a:pt x="22323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3686" y="8253533"/>
            <a:ext cx="16820629" cy="190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Noise complaints peak during morning, afternoons at weekdays and late nights at weekends. Implementing control measures during these times can effectively reduce noise levels.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893" y="2601247"/>
            <a:ext cx="12922354" cy="7372003"/>
          </a:xfrm>
          <a:custGeom>
            <a:avLst/>
            <a:gdLst/>
            <a:ahLst/>
            <a:cxnLst/>
            <a:rect l="l" t="t" r="r" b="b"/>
            <a:pathLst>
              <a:path w="12922354" h="7372003">
                <a:moveTo>
                  <a:pt x="0" y="0"/>
                </a:moveTo>
                <a:lnTo>
                  <a:pt x="12922353" y="0"/>
                </a:lnTo>
                <a:lnTo>
                  <a:pt x="12922353" y="7372004"/>
                </a:lnTo>
                <a:lnTo>
                  <a:pt x="0" y="7372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3882" y="424556"/>
            <a:ext cx="12840236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Track Noise Complaint Trends by Borough for Targeted Intervention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10347093" y="5831008"/>
            <a:ext cx="10931499" cy="4471977"/>
          </a:xfrm>
          <a:custGeom>
            <a:avLst/>
            <a:gdLst/>
            <a:ahLst/>
            <a:cxnLst/>
            <a:rect l="l" t="t" r="r" b="b"/>
            <a:pathLst>
              <a:path w="10931499" h="4471977">
                <a:moveTo>
                  <a:pt x="10931499" y="0"/>
                </a:moveTo>
                <a:lnTo>
                  <a:pt x="0" y="0"/>
                </a:lnTo>
                <a:lnTo>
                  <a:pt x="0" y="4471977"/>
                </a:lnTo>
                <a:lnTo>
                  <a:pt x="10931499" y="4471977"/>
                </a:lnTo>
                <a:lnTo>
                  <a:pt x="109314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93873" y="3039224"/>
            <a:ext cx="4037938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C1B21">
                    <a:alpha val="69804"/>
                  </a:srgbClr>
                </a:solidFill>
                <a:latin typeface="Poppins"/>
              </a:rPr>
              <a:t>Noise complaints vary by borough, with Brooklyn and Manhattan experiencing the highest numbers.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C1B21">
                    <a:alpha val="69804"/>
                  </a:srgbClr>
                </a:solidFill>
                <a:latin typeface="Poppins"/>
              </a:rPr>
              <a:t>Tracking these trends helps prioritize interventions in the most affected areas.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0742" y="419100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dirty="0">
                <a:solidFill>
                  <a:srgbClr val="1C1B21"/>
                </a:solidFill>
                <a:latin typeface="Poppins Bold"/>
              </a:rPr>
              <a:t>Key 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17165" y="9715500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34539" y="1412976"/>
            <a:ext cx="13218917" cy="859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Noise complaints are concentrated in Manhattan and Brooklynn.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NYPD and Housing Preventions are burdened with most complaints.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Illegal parking seems to be the biggest source for Noise Complaints.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Boroughs like Brooklynn, Queens and Manhattan require more resources.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Implement noise control measures during days at weekdays and nights at weekends.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1C1B21">
                  <a:alpha val="69804"/>
                </a:srgbClr>
              </a:solidFill>
              <a:latin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C1B21">
                    <a:alpha val="69804"/>
                  </a:srgbClr>
                </a:solidFill>
                <a:latin typeface="Poppins"/>
              </a:rPr>
              <a:t>Holiday season from September to January is the peak time for complaints.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3615" y="3942512"/>
            <a:ext cx="14800769" cy="5920308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t="-31862" b="-3186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250744" y="546735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1C1B21"/>
                </a:solidFill>
                <a:latin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936" y="2129220"/>
            <a:ext cx="16682128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B21"/>
                </a:solidFill>
                <a:latin typeface="Poppins Medium"/>
              </a:rPr>
              <a:t>NYC 311 Service Requests Database: </a:t>
            </a:r>
            <a:r>
              <a:rPr lang="en-US" sz="3200" dirty="0">
                <a:solidFill>
                  <a:srgbClr val="1C1B21"/>
                </a:solidFill>
                <a:latin typeface="Poppins Medium"/>
                <a:hlinkClick r:id="rId3"/>
              </a:rPr>
              <a:t>https://nycopendata.socrata.com/Social-Services/311-Service-Requests-from-2010-to-Present/erm2-nwe9/about_data </a:t>
            </a:r>
            <a:endParaRPr lang="en-US" sz="3200" dirty="0">
              <a:solidFill>
                <a:srgbClr val="1C1B21"/>
              </a:solidFill>
              <a:latin typeface="Poppi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2941440" y="2242106"/>
            <a:ext cx="7588666" cy="3104454"/>
          </a:xfrm>
          <a:custGeom>
            <a:avLst/>
            <a:gdLst/>
            <a:ahLst/>
            <a:cxnLst/>
            <a:rect l="l" t="t" r="r" b="b"/>
            <a:pathLst>
              <a:path w="7588666" h="3104454">
                <a:moveTo>
                  <a:pt x="7588666" y="0"/>
                </a:moveTo>
                <a:lnTo>
                  <a:pt x="0" y="0"/>
                </a:lnTo>
                <a:lnTo>
                  <a:pt x="0" y="3104454"/>
                </a:lnTo>
                <a:lnTo>
                  <a:pt x="7588666" y="3104454"/>
                </a:lnTo>
                <a:lnTo>
                  <a:pt x="75886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50744" y="4661535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1C1B21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7405" y="905227"/>
            <a:ext cx="10993190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1C1B21"/>
                </a:solidFill>
                <a:latin typeface="Poppins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4482404" y="2916907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0" y="0"/>
                </a:moveTo>
                <a:lnTo>
                  <a:pt x="23919297" y="0"/>
                </a:lnTo>
                <a:lnTo>
                  <a:pt x="23919297" y="9785167"/>
                </a:lnTo>
                <a:lnTo>
                  <a:pt x="0" y="978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559842" y="3716921"/>
            <a:ext cx="13165716" cy="5541379"/>
            <a:chOff x="0" y="0"/>
            <a:chExt cx="11387188" cy="4792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87188" cy="4792806"/>
            </a:xfrm>
            <a:custGeom>
              <a:avLst/>
              <a:gdLst/>
              <a:ahLst/>
              <a:cxnLst/>
              <a:rect l="l" t="t" r="r" b="b"/>
              <a:pathLst>
                <a:path w="11387188" h="4792806">
                  <a:moveTo>
                    <a:pt x="0" y="2396403"/>
                  </a:moveTo>
                  <a:cubicBezTo>
                    <a:pt x="0" y="1073589"/>
                    <a:pt x="1020292" y="0"/>
                    <a:pt x="2277438" y="0"/>
                  </a:cubicBezTo>
                  <a:lnTo>
                    <a:pt x="9109750" y="0"/>
                  </a:lnTo>
                  <a:cubicBezTo>
                    <a:pt x="10366896" y="0"/>
                    <a:pt x="11387188" y="1073589"/>
                    <a:pt x="11387188" y="2396403"/>
                  </a:cubicBezTo>
                  <a:cubicBezTo>
                    <a:pt x="11387188" y="3719218"/>
                    <a:pt x="10366896" y="4792806"/>
                    <a:pt x="9109750" y="4792806"/>
                  </a:cubicBezTo>
                  <a:lnTo>
                    <a:pt x="2277438" y="4792806"/>
                  </a:lnTo>
                  <a:cubicBezTo>
                    <a:pt x="1020292" y="4792806"/>
                    <a:pt x="0" y="3719218"/>
                    <a:pt x="0" y="2396403"/>
                  </a:cubicBez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t="-48992" b="-92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143403" y="4264852"/>
            <a:ext cx="300800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C1B21"/>
                </a:solidFill>
                <a:latin typeface="Poppins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671" y="5175465"/>
            <a:ext cx="7655070" cy="365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To provide a comprehensive analysis of NYC noise complaints, highlight key insights, and recommend actionable steps to mitigate noise issues.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01500" cy="11984274"/>
            </a:xfrm>
            <a:custGeom>
              <a:avLst/>
              <a:gdLst/>
              <a:ahLst/>
              <a:cxnLst/>
              <a:rect l="l" t="t" r="r" b="b"/>
              <a:pathLst>
                <a:path w="12901500" h="11984274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b="-6148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-1202630" y="3084205"/>
            <a:ext cx="12887333" cy="5272091"/>
          </a:xfrm>
          <a:custGeom>
            <a:avLst/>
            <a:gdLst/>
            <a:ahLst/>
            <a:cxnLst/>
            <a:rect l="l" t="t" r="r" b="b"/>
            <a:pathLst>
              <a:path w="12887333" h="5272091">
                <a:moveTo>
                  <a:pt x="12887333" y="0"/>
                </a:moveTo>
                <a:lnTo>
                  <a:pt x="0" y="0"/>
                </a:lnTo>
                <a:lnTo>
                  <a:pt x="0" y="5272090"/>
                </a:lnTo>
                <a:lnTo>
                  <a:pt x="12887333" y="5272090"/>
                </a:lnTo>
                <a:lnTo>
                  <a:pt x="128873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7250"/>
            <a:ext cx="14687282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1C1B21"/>
                </a:solidFill>
                <a:latin typeface="Poppins Bold"/>
              </a:rPr>
              <a:t>Overview of Noise Complaints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285" y="3737145"/>
            <a:ext cx="9963878" cy="383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The NYC noise complaints database contains detailed records of complaints received across the city. This analysis covers data from 06/22/2023 to 06/22/2024, examining over 3.3M complaints to identify key trends and actionable insights.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058" y="2093082"/>
            <a:ext cx="10365331" cy="7937384"/>
          </a:xfrm>
          <a:custGeom>
            <a:avLst/>
            <a:gdLst/>
            <a:ahLst/>
            <a:cxnLst/>
            <a:rect l="l" t="t" r="r" b="b"/>
            <a:pathLst>
              <a:path w="10365331" h="7937384">
                <a:moveTo>
                  <a:pt x="0" y="0"/>
                </a:moveTo>
                <a:lnTo>
                  <a:pt x="10365331" y="0"/>
                </a:lnTo>
                <a:lnTo>
                  <a:pt x="10365331" y="7937384"/>
                </a:lnTo>
                <a:lnTo>
                  <a:pt x="0" y="793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17"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7011177" y="6735620"/>
            <a:ext cx="15713205" cy="6428129"/>
          </a:xfrm>
          <a:custGeom>
            <a:avLst/>
            <a:gdLst/>
            <a:ahLst/>
            <a:cxnLst/>
            <a:rect l="l" t="t" r="r" b="b"/>
            <a:pathLst>
              <a:path w="15713205" h="6428129">
                <a:moveTo>
                  <a:pt x="15713205" y="0"/>
                </a:moveTo>
                <a:lnTo>
                  <a:pt x="0" y="0"/>
                </a:lnTo>
                <a:lnTo>
                  <a:pt x="0" y="6428129"/>
                </a:lnTo>
                <a:lnTo>
                  <a:pt x="15713205" y="6428129"/>
                </a:lnTo>
                <a:lnTo>
                  <a:pt x="15713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18413" y="241300"/>
            <a:ext cx="14251174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dirty="0">
                <a:solidFill>
                  <a:srgbClr val="1C1B21"/>
                </a:solidFill>
                <a:latin typeface="Poppins Bold"/>
              </a:rPr>
              <a:t>High-Density Noise Complaint Areas for Immediate 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114" y="3299842"/>
            <a:ext cx="5859331" cy="541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High-density areas for noise complaints are primarily located in Manhattan and Brooklyn.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Immediate action in these areas can lead to substantial noise reduction.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-4035013" y="7997975"/>
            <a:ext cx="22323013" cy="9132142"/>
          </a:xfrm>
          <a:custGeom>
            <a:avLst/>
            <a:gdLst/>
            <a:ahLst/>
            <a:cxnLst/>
            <a:rect l="l" t="t" r="r" b="b"/>
            <a:pathLst>
              <a:path w="22323013" h="9132142">
                <a:moveTo>
                  <a:pt x="22323013" y="0"/>
                </a:moveTo>
                <a:lnTo>
                  <a:pt x="0" y="0"/>
                </a:lnTo>
                <a:lnTo>
                  <a:pt x="0" y="9132142"/>
                </a:lnTo>
                <a:lnTo>
                  <a:pt x="22323013" y="9132142"/>
                </a:lnTo>
                <a:lnTo>
                  <a:pt x="223230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314" y="2702175"/>
            <a:ext cx="17547372" cy="4882651"/>
          </a:xfrm>
          <a:custGeom>
            <a:avLst/>
            <a:gdLst/>
            <a:ahLst/>
            <a:cxnLst/>
            <a:rect l="l" t="t" r="r" b="b"/>
            <a:pathLst>
              <a:path w="17547372" h="4882651">
                <a:moveTo>
                  <a:pt x="0" y="0"/>
                </a:moveTo>
                <a:lnTo>
                  <a:pt x="17547372" y="0"/>
                </a:lnTo>
                <a:lnTo>
                  <a:pt x="17547372" y="4882650"/>
                </a:lnTo>
                <a:lnTo>
                  <a:pt x="0" y="488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8" t="-15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4198" y="507707"/>
            <a:ext cx="13639605" cy="175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1C1B21"/>
                </a:solidFill>
                <a:latin typeface="Poppins Bold"/>
              </a:rPr>
              <a:t>Prominent Agency Names to Target Interventions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3686" y="8080506"/>
            <a:ext cx="16820629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1C1B21">
                    <a:alpha val="69804"/>
                  </a:srgbClr>
                </a:solidFill>
                <a:latin typeface="Poppins"/>
              </a:rPr>
              <a:t>The New York City Police Department and the Department of Housing Preservation and Development handle the majority of noise complaints. Focusing interventions on these agencies can significantly impact noise reduction.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7135" y="288925"/>
            <a:ext cx="1317373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Target Major Sources of Noise Pollution for Effective Solutions</a:t>
            </a:r>
          </a:p>
        </p:txBody>
      </p:sp>
      <p:sp>
        <p:nvSpPr>
          <p:cNvPr id="3" name="Freeform 3"/>
          <p:cNvSpPr/>
          <p:nvPr/>
        </p:nvSpPr>
        <p:spPr>
          <a:xfrm>
            <a:off x="1760202" y="1889215"/>
            <a:ext cx="14767596" cy="8215924"/>
          </a:xfrm>
          <a:custGeom>
            <a:avLst/>
            <a:gdLst/>
            <a:ahLst/>
            <a:cxnLst/>
            <a:rect l="l" t="t" r="r" b="b"/>
            <a:pathLst>
              <a:path w="14767596" h="8215924">
                <a:moveTo>
                  <a:pt x="0" y="0"/>
                </a:moveTo>
                <a:lnTo>
                  <a:pt x="14767596" y="0"/>
                </a:lnTo>
                <a:lnTo>
                  <a:pt x="14767596" y="8215923"/>
                </a:lnTo>
                <a:lnTo>
                  <a:pt x="0" y="821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737542"/>
            <a:ext cx="1549458" cy="1549458"/>
          </a:xfrm>
          <a:custGeom>
            <a:avLst/>
            <a:gdLst/>
            <a:ahLst/>
            <a:cxnLst/>
            <a:rect l="l" t="t" r="r" b="b"/>
            <a:pathLst>
              <a:path w="1549458" h="1549458">
                <a:moveTo>
                  <a:pt x="0" y="0"/>
                </a:moveTo>
                <a:lnTo>
                  <a:pt x="1549458" y="0"/>
                </a:lnTo>
                <a:lnTo>
                  <a:pt x="1549458" y="1549458"/>
                </a:lnTo>
                <a:lnTo>
                  <a:pt x="0" y="154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9615" y="1957053"/>
            <a:ext cx="14588770" cy="8099066"/>
          </a:xfrm>
          <a:custGeom>
            <a:avLst/>
            <a:gdLst/>
            <a:ahLst/>
            <a:cxnLst/>
            <a:rect l="l" t="t" r="r" b="b"/>
            <a:pathLst>
              <a:path w="14588770" h="8099066">
                <a:moveTo>
                  <a:pt x="0" y="0"/>
                </a:moveTo>
                <a:lnTo>
                  <a:pt x="14588770" y="0"/>
                </a:lnTo>
                <a:lnTo>
                  <a:pt x="14588770" y="8099066"/>
                </a:lnTo>
                <a:lnTo>
                  <a:pt x="0" y="809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940383"/>
            <a:ext cx="1687723" cy="1115737"/>
          </a:xfrm>
          <a:custGeom>
            <a:avLst/>
            <a:gdLst/>
            <a:ahLst/>
            <a:cxnLst/>
            <a:rect l="l" t="t" r="r" b="b"/>
            <a:pathLst>
              <a:path w="1687723" h="1115737">
                <a:moveTo>
                  <a:pt x="0" y="0"/>
                </a:moveTo>
                <a:lnTo>
                  <a:pt x="1687723" y="0"/>
                </a:lnTo>
                <a:lnTo>
                  <a:pt x="1687723" y="1115736"/>
                </a:lnTo>
                <a:lnTo>
                  <a:pt x="0" y="1115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8925"/>
            <a:ext cx="16230600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Distribution of Noise Complaint Types to Develop Specific 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67100"/>
            <a:ext cx="18288000" cy="3352800"/>
          </a:xfrm>
          <a:custGeom>
            <a:avLst/>
            <a:gdLst/>
            <a:ahLst/>
            <a:cxnLst/>
            <a:rect l="l" t="t" r="r" b="b"/>
            <a:pathLst>
              <a:path w="18288000" h="3352800">
                <a:moveTo>
                  <a:pt x="0" y="0"/>
                </a:moveTo>
                <a:lnTo>
                  <a:pt x="18288000" y="0"/>
                </a:lnTo>
                <a:lnTo>
                  <a:pt x="182880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6950" y="720978"/>
            <a:ext cx="11814099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Focus Resources on Boroughs with the Highest Noise Complaints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4035013" y="7741441"/>
            <a:ext cx="22323013" cy="9132142"/>
          </a:xfrm>
          <a:custGeom>
            <a:avLst/>
            <a:gdLst/>
            <a:ahLst/>
            <a:cxnLst/>
            <a:rect l="l" t="t" r="r" b="b"/>
            <a:pathLst>
              <a:path w="22323013" h="9132142">
                <a:moveTo>
                  <a:pt x="22323013" y="0"/>
                </a:moveTo>
                <a:lnTo>
                  <a:pt x="0" y="0"/>
                </a:lnTo>
                <a:lnTo>
                  <a:pt x="0" y="9132142"/>
                </a:lnTo>
                <a:lnTo>
                  <a:pt x="22323013" y="9132142"/>
                </a:lnTo>
                <a:lnTo>
                  <a:pt x="223230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7152" y="8229600"/>
            <a:ext cx="1733369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1C1B21">
                    <a:alpha val="69804"/>
                  </a:srgbClr>
                </a:solidFill>
                <a:latin typeface="Poppins"/>
              </a:rPr>
              <a:t>Brooklyn, Queens, and Manhattan have the highest number of noise complaints. Focusing resources on these boroughs will maximize the impact of noise reduction efforts.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98" y="2094362"/>
            <a:ext cx="11876572" cy="7961757"/>
          </a:xfrm>
          <a:custGeom>
            <a:avLst/>
            <a:gdLst/>
            <a:ahLst/>
            <a:cxnLst/>
            <a:rect l="l" t="t" r="r" b="b"/>
            <a:pathLst>
              <a:path w="11876572" h="7961757">
                <a:moveTo>
                  <a:pt x="0" y="0"/>
                </a:moveTo>
                <a:lnTo>
                  <a:pt x="11876571" y="0"/>
                </a:lnTo>
                <a:lnTo>
                  <a:pt x="11876571" y="7961757"/>
                </a:lnTo>
                <a:lnTo>
                  <a:pt x="0" y="796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4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7590" y="288925"/>
            <a:ext cx="1235282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C1B21"/>
                </a:solidFill>
                <a:latin typeface="Poppins Bold"/>
              </a:rPr>
              <a:t>Identify the Trend in Noise Complaints to Address Rising Issues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8263377" y="6218951"/>
            <a:ext cx="13960146" cy="5710969"/>
          </a:xfrm>
          <a:custGeom>
            <a:avLst/>
            <a:gdLst/>
            <a:ahLst/>
            <a:cxnLst/>
            <a:rect l="l" t="t" r="r" b="b"/>
            <a:pathLst>
              <a:path w="13960146" h="5710969">
                <a:moveTo>
                  <a:pt x="13960146" y="0"/>
                </a:moveTo>
                <a:lnTo>
                  <a:pt x="0" y="0"/>
                </a:lnTo>
                <a:lnTo>
                  <a:pt x="0" y="5710969"/>
                </a:lnTo>
                <a:lnTo>
                  <a:pt x="13960146" y="5710969"/>
                </a:lnTo>
                <a:lnTo>
                  <a:pt x="139601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655835" y="2561151"/>
            <a:ext cx="5175230" cy="685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399">
                <a:solidFill>
                  <a:srgbClr val="1C1B21">
                    <a:alpha val="69804"/>
                  </a:srgbClr>
                </a:solidFill>
                <a:latin typeface="Poppins"/>
              </a:rPr>
              <a:t>Based on historical data, noise complaints are expected to continue rising without intervention. Proactive measures can stabilize or reduce complaint levels, improving the quality of life for residents.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165" y="97770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</a:rPr>
              <a:t>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429</Words>
  <Application>Microsoft Office PowerPoint</Application>
  <PresentationFormat>Custom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 Medium</vt:lpstr>
      <vt:lpstr>Arial</vt:lpstr>
      <vt:lpstr>Calibri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Noise Complaints Analysis_Nikhil</dc:title>
  <cp:lastModifiedBy>Nikhil Doye</cp:lastModifiedBy>
  <cp:revision>4</cp:revision>
  <dcterms:created xsi:type="dcterms:W3CDTF">2006-08-16T00:00:00Z</dcterms:created>
  <dcterms:modified xsi:type="dcterms:W3CDTF">2024-06-29T03:44:03Z</dcterms:modified>
  <dc:identifier>DAGJd6kBOIc</dc:identifier>
</cp:coreProperties>
</file>